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63"/>
  </p:notesMasterIdLst>
  <p:sldIdLst>
    <p:sldId id="256" r:id="rId5"/>
    <p:sldId id="263" r:id="rId6"/>
    <p:sldId id="576" r:id="rId7"/>
    <p:sldId id="303" r:id="rId8"/>
    <p:sldId id="577" r:id="rId9"/>
    <p:sldId id="257" r:id="rId10"/>
    <p:sldId id="527" r:id="rId11"/>
    <p:sldId id="294" r:id="rId12"/>
    <p:sldId id="290" r:id="rId13"/>
    <p:sldId id="536" r:id="rId14"/>
    <p:sldId id="569" r:id="rId15"/>
    <p:sldId id="538" r:id="rId16"/>
    <p:sldId id="534" r:id="rId17"/>
    <p:sldId id="295" r:id="rId18"/>
    <p:sldId id="298" r:id="rId19"/>
    <p:sldId id="531" r:id="rId20"/>
    <p:sldId id="532" r:id="rId21"/>
    <p:sldId id="533" r:id="rId22"/>
    <p:sldId id="535" r:id="rId23"/>
    <p:sldId id="296" r:id="rId24"/>
    <p:sldId id="537" r:id="rId25"/>
    <p:sldId id="574" r:id="rId26"/>
    <p:sldId id="539" r:id="rId27"/>
    <p:sldId id="575" r:id="rId28"/>
    <p:sldId id="541" r:id="rId29"/>
    <p:sldId id="542" r:id="rId30"/>
    <p:sldId id="540" r:id="rId31"/>
    <p:sldId id="563" r:id="rId32"/>
    <p:sldId id="565" r:id="rId33"/>
    <p:sldId id="564" r:id="rId34"/>
    <p:sldId id="567" r:id="rId35"/>
    <p:sldId id="566" r:id="rId36"/>
    <p:sldId id="546" r:id="rId37"/>
    <p:sldId id="553" r:id="rId38"/>
    <p:sldId id="543" r:id="rId39"/>
    <p:sldId id="544" r:id="rId40"/>
    <p:sldId id="545" r:id="rId41"/>
    <p:sldId id="550" r:id="rId42"/>
    <p:sldId id="568" r:id="rId43"/>
    <p:sldId id="552" r:id="rId44"/>
    <p:sldId id="547" r:id="rId45"/>
    <p:sldId id="548" r:id="rId46"/>
    <p:sldId id="559" r:id="rId47"/>
    <p:sldId id="560" r:id="rId48"/>
    <p:sldId id="549" r:id="rId49"/>
    <p:sldId id="554" r:id="rId50"/>
    <p:sldId id="555" r:id="rId51"/>
    <p:sldId id="578" r:id="rId52"/>
    <p:sldId id="557" r:id="rId53"/>
    <p:sldId id="291" r:id="rId54"/>
    <p:sldId id="573" r:id="rId55"/>
    <p:sldId id="558" r:id="rId56"/>
    <p:sldId id="570" r:id="rId57"/>
    <p:sldId id="571" r:id="rId58"/>
    <p:sldId id="264" r:id="rId59"/>
    <p:sldId id="301" r:id="rId60"/>
    <p:sldId id="289" r:id="rId61"/>
    <p:sldId id="28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3"/>
            <p14:sldId id="576"/>
            <p14:sldId id="303"/>
            <p14:sldId id="577"/>
            <p14:sldId id="257"/>
            <p14:sldId id="527"/>
            <p14:sldId id="294"/>
            <p14:sldId id="290"/>
            <p14:sldId id="536"/>
            <p14:sldId id="569"/>
            <p14:sldId id="538"/>
            <p14:sldId id="534"/>
            <p14:sldId id="295"/>
            <p14:sldId id="298"/>
            <p14:sldId id="531"/>
            <p14:sldId id="532"/>
            <p14:sldId id="533"/>
            <p14:sldId id="535"/>
            <p14:sldId id="296"/>
            <p14:sldId id="537"/>
            <p14:sldId id="574"/>
            <p14:sldId id="539"/>
            <p14:sldId id="575"/>
            <p14:sldId id="541"/>
            <p14:sldId id="542"/>
            <p14:sldId id="540"/>
            <p14:sldId id="563"/>
            <p14:sldId id="565"/>
            <p14:sldId id="564"/>
            <p14:sldId id="567"/>
            <p14:sldId id="566"/>
            <p14:sldId id="546"/>
            <p14:sldId id="553"/>
            <p14:sldId id="543"/>
            <p14:sldId id="544"/>
            <p14:sldId id="545"/>
            <p14:sldId id="550"/>
            <p14:sldId id="568"/>
            <p14:sldId id="552"/>
            <p14:sldId id="547"/>
            <p14:sldId id="548"/>
            <p14:sldId id="559"/>
            <p14:sldId id="560"/>
            <p14:sldId id="549"/>
            <p14:sldId id="554"/>
            <p14:sldId id="555"/>
            <p14:sldId id="578"/>
            <p14:sldId id="557"/>
            <p14:sldId id="291"/>
            <p14:sldId id="573"/>
            <p14:sldId id="558"/>
            <p14:sldId id="570"/>
            <p14:sldId id="571"/>
            <p14:sldId id="264"/>
          </p14:sldIdLst>
        </p14:section>
        <p14:section name="RPC" id="{AFE9DFB5-F08C-4A7F-99B5-5C4FD8F8FA0C}">
          <p14:sldIdLst>
            <p14:sldId id="301"/>
            <p14:sldId id="28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689" autoAdjust="0"/>
  </p:normalViewPr>
  <p:slideViewPr>
    <p:cSldViewPr snapToGrid="0">
      <p:cViewPr varScale="1">
        <p:scale>
          <a:sx n="70" d="100"/>
          <a:sy n="70" d="100"/>
        </p:scale>
        <p:origin x="11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4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Basic: store and forward, queue </a:t>
            </a:r>
            <a:r>
              <a:rPr lang="zh-TW" altLang="en-US" dirty="0"/>
              <a:t>可以當作 </a:t>
            </a:r>
            <a:r>
              <a:rPr lang="en-US" altLang="zh-TW" dirty="0"/>
              <a:t>buffer, </a:t>
            </a:r>
            <a:r>
              <a:rPr lang="zh-TW" altLang="en-US" dirty="0"/>
              <a:t>不論是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 短暫離線都不會有影響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Like email, </a:t>
            </a:r>
            <a:r>
              <a:rPr lang="zh-TW" altLang="en-US" dirty="0"/>
              <a:t>使用信件溝通，叫可靠也較不會影響到他人目前的工作。如果你不需要及時的對談，用 </a:t>
            </a:r>
            <a:r>
              <a:rPr lang="en-US" altLang="zh-TW" dirty="0"/>
              <a:t>email</a:t>
            </a:r>
            <a:r>
              <a:rPr lang="zh-TW" altLang="en-US" dirty="0"/>
              <a:t> 是叫好的選擇。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可靠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寄後不理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留紀錄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有空再處理，對方不會瞬間被忙翻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號碼機 就是典型的 </a:t>
            </a:r>
            <a:r>
              <a:rPr lang="en-US" altLang="zh-TW" dirty="0"/>
              <a:t>QUEUE</a:t>
            </a:r>
          </a:p>
          <a:p>
            <a:r>
              <a:rPr lang="zh-TW" altLang="en-US" dirty="0"/>
              <a:t>受理櫃檯就是 </a:t>
            </a:r>
            <a:r>
              <a:rPr lang="en-US" altLang="zh-TW" dirty="0"/>
              <a:t>WORKER</a:t>
            </a:r>
            <a:r>
              <a:rPr lang="zh-TW" altLang="en-US" dirty="0"/>
              <a:t> </a:t>
            </a:r>
            <a:r>
              <a:rPr lang="en-US" altLang="zh-TW" dirty="0"/>
              <a:t>(CONSUMER)</a:t>
            </a:r>
          </a:p>
          <a:p>
            <a:r>
              <a:rPr lang="zh-TW" altLang="en-US" dirty="0"/>
              <a:t>顧客就是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(PRODUCER)</a:t>
            </a:r>
          </a:p>
          <a:p>
            <a:endParaRPr lang="en-US" altLang="zh-TW" dirty="0"/>
          </a:p>
          <a:p>
            <a:r>
              <a:rPr lang="zh-TW" altLang="en-US" dirty="0"/>
              <a:t>決定乘載能力的幾個關鍵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號碼機能否在有限期間內 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sec)</a:t>
            </a:r>
            <a:r>
              <a:rPr lang="zh-TW" altLang="en-US" dirty="0"/>
              <a:t> 印出號碼單給 </a:t>
            </a:r>
            <a:r>
              <a:rPr lang="en-US" altLang="zh-TW" dirty="0"/>
              <a:t>USER?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場地有沒有足夠空間給客人等待</a:t>
            </a:r>
            <a:r>
              <a:rPr lang="en-US" altLang="zh-TW" dirty="0"/>
              <a:t>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服務櫃台是否夠多，足以消化 </a:t>
            </a:r>
            <a:r>
              <a:rPr lang="en-US" altLang="zh-TW" dirty="0"/>
              <a:t>QUEUE</a:t>
            </a:r>
            <a:r>
              <a:rPr lang="zh-TW" altLang="en-US" dirty="0"/>
              <a:t> 內的 </a:t>
            </a:r>
            <a:r>
              <a:rPr lang="en-US" altLang="zh-TW" dirty="0"/>
              <a:t>JOB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處理速度 </a:t>
            </a:r>
            <a:r>
              <a:rPr lang="en-US" altLang="zh-TW" dirty="0"/>
              <a:t>=</a:t>
            </a:r>
            <a:r>
              <a:rPr lang="zh-TW" altLang="en-US" dirty="0"/>
              <a:t> 服務櫃台數量 </a:t>
            </a:r>
            <a:r>
              <a:rPr lang="en-US" altLang="zh-TW" dirty="0"/>
              <a:t>x </a:t>
            </a:r>
            <a:r>
              <a:rPr lang="zh-TW" altLang="en-US" dirty="0"/>
              <a:t>單一櫃檯的服務速度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LENGTH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WAITING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STORAGE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客人可以先離開辦事情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櫃台若需要離開 </a:t>
            </a:r>
            <a:r>
              <a:rPr lang="en-US" altLang="zh-TW" dirty="0"/>
              <a:t>(</a:t>
            </a:r>
            <a:r>
              <a:rPr lang="zh-TW" altLang="en-US" dirty="0"/>
              <a:t>吃飯、上廁所</a:t>
            </a:r>
            <a:r>
              <a:rPr lang="en-US" altLang="zh-TW" dirty="0"/>
              <a:t>)</a:t>
            </a:r>
            <a:r>
              <a:rPr lang="zh-TW" altLang="en-US" dirty="0"/>
              <a:t>，只要處理完已受理的客人 </a:t>
            </a:r>
            <a:r>
              <a:rPr lang="en-US" altLang="zh-TW" dirty="0"/>
              <a:t>(</a:t>
            </a:r>
            <a:r>
              <a:rPr lang="zh-TW" altLang="en-US" dirty="0"/>
              <a:t>叫號</a:t>
            </a:r>
            <a:r>
              <a:rPr lang="en-US" altLang="zh-TW" dirty="0"/>
              <a:t>)</a:t>
            </a:r>
            <a:r>
              <a:rPr lang="zh-TW" altLang="en-US" dirty="0"/>
              <a:t>，別在叫下一號，就可以安全的暫離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擴充櫃檯數就能提升服務量 </a:t>
            </a:r>
            <a:r>
              <a:rPr lang="en-US" altLang="zh-TW" dirty="0"/>
              <a:t>(SCALE</a:t>
            </a:r>
            <a:r>
              <a:rPr lang="zh-TW" altLang="en-US" dirty="0"/>
              <a:t> </a:t>
            </a:r>
            <a:r>
              <a:rPr lang="en-US" altLang="zh-TW" dirty="0"/>
              <a:t>OUT)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38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PublishMessage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37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MSMQ </a:t>
            </a:r>
            <a:r>
              <a:rPr lang="zh-TW" altLang="en-US" dirty="0"/>
              <a:t>也有類似機制，可以指定 </a:t>
            </a:r>
            <a:r>
              <a:rPr lang="en-US" altLang="zh-TW" dirty="0" err="1"/>
              <a:t>correlaction</a:t>
            </a:r>
            <a:r>
              <a:rPr lang="en-US" altLang="zh-TW" dirty="0"/>
              <a:t> id </a:t>
            </a:r>
            <a:r>
              <a:rPr lang="zh-TW" altLang="en-US" dirty="0"/>
              <a:t>取得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message,</a:t>
            </a:r>
            <a:r>
              <a:rPr lang="zh-TW" altLang="en-US" dirty="0"/>
              <a:t> 而不用按照順序 </a:t>
            </a:r>
            <a:r>
              <a:rPr lang="en-US" altLang="zh-TW" dirty="0"/>
              <a:t>FIFO </a:t>
            </a:r>
            <a:r>
              <a:rPr lang="zh-TW" altLang="en-US" dirty="0"/>
              <a:t>找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MSMQ</a:t>
            </a:r>
            <a:r>
              <a:rPr lang="zh-TW" altLang="en-US" dirty="0"/>
              <a:t> 的 </a:t>
            </a:r>
            <a:r>
              <a:rPr lang="en-US" altLang="zh-TW" dirty="0"/>
              <a:t>ack </a:t>
            </a:r>
            <a:r>
              <a:rPr lang="zh-TW" altLang="en-US" dirty="0"/>
              <a:t>狀態有專屬管道可以通知 </a:t>
            </a:r>
            <a:r>
              <a:rPr lang="en-US" altLang="zh-TW" dirty="0"/>
              <a:t>client, </a:t>
            </a:r>
            <a:r>
              <a:rPr lang="zh-TW" altLang="en-US" dirty="0"/>
              <a:t>讓 </a:t>
            </a:r>
            <a:r>
              <a:rPr lang="en-US" altLang="zh-TW" dirty="0"/>
              <a:t>client</a:t>
            </a:r>
            <a:r>
              <a:rPr lang="zh-TW" altLang="en-US" dirty="0"/>
              <a:t> 能做到 </a:t>
            </a:r>
            <a:r>
              <a:rPr lang="en-US" altLang="zh-TW" dirty="0" err="1"/>
              <a:t>whatsapp</a:t>
            </a:r>
            <a:r>
              <a:rPr lang="zh-TW" altLang="en-US" dirty="0"/>
              <a:t> 類似功能</a:t>
            </a:r>
            <a:r>
              <a:rPr lang="en-US" altLang="zh-TW" dirty="0"/>
              <a:t>:</a:t>
            </a:r>
            <a:r>
              <a:rPr lang="zh-TW" altLang="en-US" dirty="0"/>
              <a:t> 已送達 </a:t>
            </a:r>
            <a:r>
              <a:rPr lang="en-US" altLang="zh-TW" dirty="0"/>
              <a:t>V, </a:t>
            </a:r>
            <a:r>
              <a:rPr lang="zh-TW" altLang="en-US" dirty="0"/>
              <a:t>已讀 </a:t>
            </a:r>
            <a:r>
              <a:rPr lang="en-US" altLang="zh-TW" dirty="0"/>
              <a:t>VV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svg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CB1E28E-5899-4139-B6DC-8BE88F6613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5DF7BAE-04E4-46EB-AD24-A35BD41091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1" name="圖片 10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3E2A151-5F91-42F7-B55F-94E3EEA540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811E63AE-2DB3-4D55-862A-49D885124A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A6ECA412-416A-4B0A-BC82-469D42A4E7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7BAAC868-1766-4CE0-91AA-010300E18E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F0D9A46-4454-47C3-AE18-18BC93A141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83026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659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pic>
        <p:nvPicPr>
          <p:cNvPr id="12" name="圖片 11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03D485-9B0D-40DE-8436-81842C16FE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E708F3A9-9EBE-4F69-94D0-6A328244DB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圖片 8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88FB8D-88B0-4CA6-8055-3228C8DAF9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91D927D0-EB9D-4E98-A6FD-5FEFF8BB1A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E5CEA25-FFEB-45DC-B2C6-D737909E63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3" name="圖片 1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6AEE7F5-AB03-41E9-B424-0996D5E93DD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5297692-43E5-432C-8373-3BBEE21940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7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rabbitmq.com/getstarted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msdntaiwan/2017/04/10/c7-new-features/#Tuple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rabbitmq.com/tutorials/tutorial-six-dotnet.html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rabbitmq-request-response" TargetMode="Externa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direct-reply-t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7F3AD-DFF9-4205-AE04-04220FF7E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8D3C197-9C1F-450C-9063-FB6FEEC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DAC2A9-F75E-4542-9855-6DA39D0EF3C8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images2018.cnblogs.com/blog/32361/201804/32361-20180430101217407-291607441.png">
            <a:extLst>
              <a:ext uri="{FF2B5EF4-FFF2-40B4-BE49-F238E27FC236}">
                <a16:creationId xmlns:a16="http://schemas.microsoft.com/office/drawing/2014/main" id="{92AA3E9E-8B20-46E4-BF5E-532FE0C0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289510"/>
            <a:ext cx="8862646" cy="55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19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8E49C3-AEF4-4BB7-A8D8-B00927823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6FAA7B-E4AF-4530-AD95-8736FC2F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499åå°é£½ä¹äºé²å¥æçµæ¥ï¼æéå¸æ¸æ¨å°±åºç¾æéæ°ç¾ï¼é»ä¿¡ä¸éç¥­æ¸ä½éå¸ç³è¾¦èç·©é¨åäººæ½®ï¼ä½éè§£ç´ç¨æ¶ä»éè¦ªè¨éå¸ç³è¾¦ï¼æ¥­èè©ä¼°ä¸ç­æ½®å°æå¦ä¸æ³¢ææ°ï¼ç¼ä»æå¹³é è½å¹ãä¸­å¤®ç¤¾è¨èæ±æææ 107å¹´5æ15æ¥">
            <a:extLst>
              <a:ext uri="{FF2B5EF4-FFF2-40B4-BE49-F238E27FC236}">
                <a16:creationId xmlns:a16="http://schemas.microsoft.com/office/drawing/2014/main" id="{3ED099F5-8324-49B3-A640-43912F5D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253892"/>
            <a:ext cx="11653522" cy="566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17E6A7F-3807-465D-9491-194780E314AD}"/>
              </a:ext>
            </a:extLst>
          </p:cNvPr>
          <p:cNvSpPr/>
          <p:nvPr/>
        </p:nvSpPr>
        <p:spPr bwMode="auto">
          <a:xfrm>
            <a:off x="1273628" y="2052109"/>
            <a:ext cx="2143897" cy="36167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拿號碼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(enqueue)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印一張號碼牌要多久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4EF9BA-9269-4B84-9682-6C5204FCB80F}"/>
              </a:ext>
            </a:extLst>
          </p:cNvPr>
          <p:cNvSpPr/>
          <p:nvPr/>
        </p:nvSpPr>
        <p:spPr bwMode="auto">
          <a:xfrm>
            <a:off x="3603171" y="122479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叫號處理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(dequeue)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多快能引導客人到可服務的窗口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F8FAAF-F600-4801-B381-84D08F28E1BF}"/>
              </a:ext>
            </a:extLst>
          </p:cNvPr>
          <p:cNvSpPr/>
          <p:nvPr/>
        </p:nvSpPr>
        <p:spPr bwMode="auto">
          <a:xfrm>
            <a:off x="3603171" y="214448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服務窗口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(worker)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多久能服務完一位客人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E5C329-6BE0-4EDC-82A8-385F38C2BE53}"/>
              </a:ext>
            </a:extLst>
          </p:cNvPr>
          <p:cNvSpPr/>
          <p:nvPr/>
        </p:nvSpPr>
        <p:spPr bwMode="auto">
          <a:xfrm>
            <a:off x="3603170" y="3100907"/>
            <a:ext cx="8131629" cy="26794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等待中的客人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(queued job)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場地能容納多少人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7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C59DA27-3EAC-4F96-AF3D-C1DDE06F1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0DD1CF-AC61-4C3F-8C60-07D6978F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images2018.cnblogs.com/blog/32361/201804/32361-20180430100211815-923141006.png">
            <a:extLst>
              <a:ext uri="{FF2B5EF4-FFF2-40B4-BE49-F238E27FC236}">
                <a16:creationId xmlns:a16="http://schemas.microsoft.com/office/drawing/2014/main" id="{787902E4-EADF-41B5-9CB7-55A5A1BEC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59"/>
          <a:stretch/>
        </p:blipFill>
        <p:spPr bwMode="auto">
          <a:xfrm>
            <a:off x="478686" y="166626"/>
            <a:ext cx="11103713" cy="55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7F81C4-BCE5-4BFA-9092-FEC4EC47F3DC}"/>
              </a:ext>
            </a:extLst>
          </p:cNvPr>
          <p:cNvSpPr/>
          <p:nvPr/>
        </p:nvSpPr>
        <p:spPr bwMode="auto">
          <a:xfrm>
            <a:off x="762000" y="289510"/>
            <a:ext cx="10527324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7F6E0C-F3D3-4F9C-838B-A6AF2ED23C3B}"/>
              </a:ext>
            </a:extLst>
          </p:cNvPr>
          <p:cNvSpPr/>
          <p:nvPr/>
        </p:nvSpPr>
        <p:spPr bwMode="auto">
          <a:xfrm>
            <a:off x="762000" y="3074456"/>
            <a:ext cx="4736123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D3AF59-8785-44CB-905F-FAB8FC7B6940}"/>
              </a:ext>
            </a:extLst>
          </p:cNvPr>
          <p:cNvSpPr/>
          <p:nvPr/>
        </p:nvSpPr>
        <p:spPr bwMode="auto">
          <a:xfrm>
            <a:off x="5781437" y="3059722"/>
            <a:ext cx="5507887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023847C-F691-4C60-84D0-A5E7576B0C82}"/>
              </a:ext>
            </a:extLst>
          </p:cNvPr>
          <p:cNvSpPr/>
          <p:nvPr/>
        </p:nvSpPr>
        <p:spPr bwMode="auto">
          <a:xfrm>
            <a:off x="4360985" y="328897"/>
            <a:ext cx="3048000" cy="875014"/>
          </a:xfrm>
          <a:prstGeom prst="wedgeRoundRectCallout">
            <a:avLst>
              <a:gd name="adj1" fmla="val -10064"/>
              <a:gd name="adj2" fmla="val 66519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邏輯上的傳輸通道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4B6904E7-114F-4471-BCB5-705A47A6CA5D}"/>
              </a:ext>
            </a:extLst>
          </p:cNvPr>
          <p:cNvSpPr/>
          <p:nvPr/>
        </p:nvSpPr>
        <p:spPr bwMode="auto">
          <a:xfrm>
            <a:off x="3223847" y="4672359"/>
            <a:ext cx="3048000" cy="875014"/>
          </a:xfrm>
          <a:prstGeom prst="wedgeRoundRectCallout">
            <a:avLst>
              <a:gd name="adj1" fmla="val -30833"/>
              <a:gd name="adj2" fmla="val -87553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這部分是同步</a:t>
            </a: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的操作。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53F6ED2-5714-4934-9FB7-AC519B693617}"/>
              </a:ext>
            </a:extLst>
          </p:cNvPr>
          <p:cNvSpPr/>
          <p:nvPr/>
        </p:nvSpPr>
        <p:spPr bwMode="auto">
          <a:xfrm>
            <a:off x="8170987" y="2532185"/>
            <a:ext cx="3048000" cy="1057655"/>
          </a:xfrm>
          <a:prstGeom prst="wedgeRoundRectCallout">
            <a:avLst>
              <a:gd name="adj1" fmla="val -35833"/>
              <a:gd name="adj2" fmla="val 89295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這部分對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而言是非同步的操作。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56F5AB-5122-472E-899E-E195524261F1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200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A06AB-74EA-40FA-8711-396F403D3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946845-5C0E-4A45-A38A-38375D33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3DC65C-08B8-4204-AC1F-A78CB78A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170497"/>
            <a:ext cx="10553700" cy="3019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038149-673B-455D-8EF9-169286BF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3429000"/>
            <a:ext cx="10355034" cy="22003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5C05D-C0F1-41CA-92C5-2A3781E2D8C5}"/>
              </a:ext>
            </a:extLst>
          </p:cNvPr>
          <p:cNvSpPr/>
          <p:nvPr/>
        </p:nvSpPr>
        <p:spPr bwMode="auto">
          <a:xfrm>
            <a:off x="460629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7A11B-A6A4-4415-A5B2-D93523DB4ADF}"/>
              </a:ext>
            </a:extLst>
          </p:cNvPr>
          <p:cNvSpPr/>
          <p:nvPr/>
        </p:nvSpPr>
        <p:spPr bwMode="auto">
          <a:xfrm>
            <a:off x="805815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B8DC94-A8BF-4DD2-A88D-EE865C854743}"/>
              </a:ext>
            </a:extLst>
          </p:cNvPr>
          <p:cNvSpPr/>
          <p:nvPr/>
        </p:nvSpPr>
        <p:spPr bwMode="auto">
          <a:xfrm>
            <a:off x="8058150" y="3257093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78A206-30ED-43FF-A0B8-20BF1B045E0D}"/>
              </a:ext>
            </a:extLst>
          </p:cNvPr>
          <p:cNvSpPr/>
          <p:nvPr/>
        </p:nvSpPr>
        <p:spPr>
          <a:xfrm>
            <a:off x="3261972" y="6387584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314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設計架構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534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442">
            <a:extLst>
              <a:ext uri="{FF2B5EF4-FFF2-40B4-BE49-F238E27FC236}">
                <a16:creationId xmlns:a16="http://schemas.microsoft.com/office/drawing/2014/main" id="{6E05C63C-5240-4814-B6A0-2498ECBD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2403"/>
            <a:ext cx="5655260" cy="76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846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C8FB9E-46E7-428F-81C0-6B14CAA30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A21572-5934-47EF-9608-39857BE4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87D7F0BC-2D5E-43A7-A8F3-B6C7B107A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56" r="26105"/>
          <a:stretch/>
        </p:blipFill>
        <p:spPr>
          <a:xfrm rot="5400000">
            <a:off x="3233974" y="-2675224"/>
            <a:ext cx="5724053" cy="11653522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E84F6CDF-82A1-4073-871A-2D9E4034D19F}"/>
              </a:ext>
            </a:extLst>
          </p:cNvPr>
          <p:cNvSpPr/>
          <p:nvPr/>
        </p:nvSpPr>
        <p:spPr bwMode="auto">
          <a:xfrm>
            <a:off x="1153886" y="1785257"/>
            <a:ext cx="9971314" cy="2052030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6146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6A15B37-3326-4C4A-96D4-56715E398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BCAA5C7-8129-4831-9A36-D79BF40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5A8B8D-BE27-4D9B-8717-428D137F12A2}"/>
              </a:ext>
            </a:extLst>
          </p:cNvPr>
          <p:cNvSpPr txBox="1"/>
          <p:nvPr/>
        </p:nvSpPr>
        <p:spPr>
          <a:xfrm>
            <a:off x="2571750" y="5932170"/>
            <a:ext cx="760150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http://howtocookmicroservices.com/communication/</a:t>
            </a: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50" name="Picture 2" descr="service choreogrpahy">
            <a:extLst>
              <a:ext uri="{FF2B5EF4-FFF2-40B4-BE49-F238E27FC236}">
                <a16:creationId xmlns:a16="http://schemas.microsoft.com/office/drawing/2014/main" id="{1E3EC4B2-045E-429D-8503-01E9E4E3C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84040" y="368348"/>
            <a:ext cx="5334987" cy="52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rvice orchestration">
            <a:extLst>
              <a:ext uri="{FF2B5EF4-FFF2-40B4-BE49-F238E27FC236}">
                <a16:creationId xmlns:a16="http://schemas.microsoft.com/office/drawing/2014/main" id="{CC9ECE8D-C058-4F54-B96F-3230E1BA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83" r="44179"/>
          <a:stretch/>
        </p:blipFill>
        <p:spPr bwMode="auto">
          <a:xfrm>
            <a:off x="5416169" y="4719417"/>
            <a:ext cx="3206115" cy="18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ice orchestration">
            <a:extLst>
              <a:ext uri="{FF2B5EF4-FFF2-40B4-BE49-F238E27FC236}">
                <a16:creationId xmlns:a16="http://schemas.microsoft.com/office/drawing/2014/main" id="{A1B914CE-03CA-4047-AD10-F39D56748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5416169" y="368348"/>
            <a:ext cx="6685830" cy="427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255B963-4F93-45D4-8F85-C3418829F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98" t="4976" r="1968" b="32039"/>
          <a:stretch/>
        </p:blipFill>
        <p:spPr>
          <a:xfrm>
            <a:off x="1760220" y="2160270"/>
            <a:ext cx="3211830" cy="19017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B10F61-BBF3-4137-9ADF-A53F8C89D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23" t="11972" r="36843" b="12447"/>
          <a:stretch/>
        </p:blipFill>
        <p:spPr>
          <a:xfrm>
            <a:off x="7539326" y="2171856"/>
            <a:ext cx="3211830" cy="228210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2FED82-2B51-4EBC-A870-4375C23E55FB}"/>
              </a:ext>
            </a:extLst>
          </p:cNvPr>
          <p:cNvSpPr/>
          <p:nvPr/>
        </p:nvSpPr>
        <p:spPr bwMode="auto">
          <a:xfrm>
            <a:off x="478971" y="4719417"/>
            <a:ext cx="11443791" cy="87960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編配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Choregraphy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		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 		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編程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(Orchestration)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01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7912D3-F075-4950-B716-BE847135C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8A192-FFB8-4EAB-851C-28D9CDE6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 descr="service orchestration">
            <a:extLst>
              <a:ext uri="{FF2B5EF4-FFF2-40B4-BE49-F238E27FC236}">
                <a16:creationId xmlns:a16="http://schemas.microsoft.com/office/drawing/2014/main" id="{7C5082DD-8DD2-4D3D-A53C-642C62491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1600200" y="236472"/>
            <a:ext cx="9404519" cy="6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947570B-2BD4-42DA-AAB3-9CDFB5771CE1}"/>
              </a:ext>
            </a:extLst>
          </p:cNvPr>
          <p:cNvCxnSpPr/>
          <p:nvPr/>
        </p:nvCxnSpPr>
        <p:spPr>
          <a:xfrm rot="10800000" flipV="1">
            <a:off x="5086351" y="3543300"/>
            <a:ext cx="1216109" cy="754380"/>
          </a:xfrm>
          <a:prstGeom prst="bentConnector3">
            <a:avLst>
              <a:gd name="adj1" fmla="val 13458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A18851B3-EC10-42F1-93D2-CCE8ED43E5F6}"/>
              </a:ext>
            </a:extLst>
          </p:cNvPr>
          <p:cNvCxnSpPr/>
          <p:nvPr/>
        </p:nvCxnSpPr>
        <p:spPr>
          <a:xfrm rot="10800000" flipV="1">
            <a:off x="3870241" y="4627548"/>
            <a:ext cx="1216109" cy="754380"/>
          </a:xfrm>
          <a:prstGeom prst="bentConnector3">
            <a:avLst>
              <a:gd name="adj1" fmla="val 13458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2801FC0-7AF4-489A-8E16-0D452249D69F}"/>
              </a:ext>
            </a:extLst>
          </p:cNvPr>
          <p:cNvSpPr/>
          <p:nvPr/>
        </p:nvSpPr>
        <p:spPr bwMode="auto">
          <a:xfrm>
            <a:off x="1771650" y="1771650"/>
            <a:ext cx="3611880" cy="1332397"/>
          </a:xfrm>
          <a:prstGeom prst="wedgeRoundRectCallout">
            <a:avLst>
              <a:gd name="adj1" fmla="val 38275"/>
              <a:gd name="adj2" fmla="val 685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BE5F00-BA67-4F0B-9757-463737EA3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5497830" y="3229776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43655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rabbitmq.com/img/tutorials/python-six.png">
            <a:extLst>
              <a:ext uri="{FF2B5EF4-FFF2-40B4-BE49-F238E27FC236}">
                <a16:creationId xmlns:a16="http://schemas.microsoft.com/office/drawing/2014/main" id="{2E674FC2-CC8E-4E5F-AAEB-4704BDE1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0" y="388620"/>
            <a:ext cx="119164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8657D1-1982-43AA-BA93-D20E99A10484}"/>
              </a:ext>
            </a:extLst>
          </p:cNvPr>
          <p:cNvSpPr/>
          <p:nvPr/>
        </p:nvSpPr>
        <p:spPr>
          <a:xfrm>
            <a:off x="2636520" y="5986195"/>
            <a:ext cx="7844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http://www.rabbitmq.com/tutorials/tutorial-six-dotnet.html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58EFC91-1128-4EA0-9329-BAB419EB1AC2}"/>
              </a:ext>
            </a:extLst>
          </p:cNvPr>
          <p:cNvSpPr/>
          <p:nvPr/>
        </p:nvSpPr>
        <p:spPr bwMode="auto">
          <a:xfrm>
            <a:off x="2147544" y="3846013"/>
            <a:ext cx="8333766" cy="1980162"/>
          </a:xfrm>
          <a:prstGeom prst="wedgeRoundRectCallout">
            <a:avLst>
              <a:gd name="adj1" fmla="val 26487"/>
              <a:gd name="adj2" fmla="val -679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RPC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基本運作原理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送出的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標註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Correlation ID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與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Reply Queue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告知回傳的管道。實作上的挑戰在於非同步的處理，以及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 / S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都要扮演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Consumer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的角色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對不同的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Queue)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47088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89270"/>
          </a:xfrm>
        </p:spPr>
        <p:txBody>
          <a:bodyPr/>
          <a:lstStyle/>
          <a:p>
            <a:r>
              <a:rPr lang="en-US" dirty="0"/>
              <a:t>Async</a:t>
            </a:r>
            <a:r>
              <a:rPr lang="en-US" altLang="zh-TW" dirty="0"/>
              <a:t>?</a:t>
            </a:r>
            <a:r>
              <a:rPr lang="en-US" dirty="0"/>
              <a:t> 	</a:t>
            </a:r>
            <a:r>
              <a:rPr lang="en-US" altLang="zh-TW" dirty="0"/>
              <a:t>Using: M</a:t>
            </a:r>
            <a:r>
              <a:rPr lang="en-US" dirty="0"/>
              <a:t>essage Queue</a:t>
            </a:r>
          </a:p>
          <a:p>
            <a:r>
              <a:rPr lang="en-US" dirty="0"/>
              <a:t>Reliable?	Using: Message Queue</a:t>
            </a:r>
          </a:p>
          <a:p>
            <a:r>
              <a:rPr lang="en-US" dirty="0"/>
              <a:t>Sync?		Using: Http / Rest</a:t>
            </a:r>
            <a:r>
              <a:rPr lang="zh-TW" altLang="en-US" dirty="0"/>
              <a:t> </a:t>
            </a:r>
            <a:r>
              <a:rPr lang="en-US" dirty="0"/>
              <a:t>API</a:t>
            </a:r>
          </a:p>
          <a:p>
            <a:r>
              <a:rPr lang="en-US" dirty="0"/>
              <a:t>No Peek Loading?</a:t>
            </a:r>
            <a:br>
              <a:rPr lang="en-US" dirty="0"/>
            </a:br>
            <a:r>
              <a:rPr lang="en-US" dirty="0"/>
              <a:t>			Using: Message Queue</a:t>
            </a:r>
          </a:p>
          <a:p>
            <a:endParaRPr lang="en-US" dirty="0"/>
          </a:p>
          <a:p>
            <a:r>
              <a:rPr lang="en-US" dirty="0"/>
              <a:t>If you want all together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(Micro)Services Communication…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zh-TW" altLang="en-US" dirty="0"/>
              <a:t>實作範例 </a:t>
            </a:r>
            <a:r>
              <a:rPr lang="en-US" altLang="zh-TW" dirty="0"/>
              <a:t>(.NET Standard 2.0)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982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80907"/>
          </a:xfrm>
        </p:spPr>
        <p:txBody>
          <a:bodyPr/>
          <a:lstStyle/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One Client, Multiple RPC-Call, Consumed By Multiple Workers / Consumers.</a:t>
            </a:r>
          </a:p>
          <a:p>
            <a:pPr lvl="1"/>
            <a:r>
              <a:rPr lang="en-US" altLang="zh-TW" dirty="0"/>
              <a:t>Must: Graceful Shutdown</a:t>
            </a:r>
          </a:p>
          <a:p>
            <a:pPr lvl="1"/>
            <a:r>
              <a:rPr lang="en-US" altLang="zh-TW" dirty="0"/>
              <a:t>Option: One</a:t>
            </a:r>
            <a:r>
              <a:rPr lang="zh-TW" altLang="en-US" dirty="0"/>
              <a:t> </a:t>
            </a:r>
            <a:r>
              <a:rPr lang="en-US" altLang="zh-TW" dirty="0"/>
              <a:t>Worker (Process), Multiple Threads (with the best performance)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Async Wait Result from RPC Server</a:t>
            </a:r>
          </a:p>
          <a:p>
            <a:pPr lvl="1"/>
            <a:r>
              <a:rPr lang="en-US" altLang="zh-TW" dirty="0"/>
              <a:t>Must: Accept Out of order return sequence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9498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等待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回應的過程，必須是 </a:t>
            </a:r>
            <a:r>
              <a:rPr lang="en-US" altLang="zh-TW" dirty="0"/>
              <a:t>Async</a:t>
            </a:r>
            <a:r>
              <a:rPr lang="zh-TW" altLang="en-US" dirty="0"/>
              <a:t> </a:t>
            </a:r>
            <a:r>
              <a:rPr lang="en-US" altLang="zh-TW" dirty="0"/>
              <a:t>(C#)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連續呼叫多次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回傳或是執行的順序可能與送出的不同</a:t>
            </a:r>
            <a:endParaRPr lang="en-US" altLang="zh-TW" dirty="0"/>
          </a:p>
          <a:p>
            <a:pPr lvl="1"/>
            <a:endParaRPr lang="zh-TW" altLang="en-US" dirty="0"/>
          </a:p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Client </a:t>
            </a:r>
            <a:r>
              <a:rPr lang="zh-TW" altLang="en-US" dirty="0"/>
              <a:t>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每次呼叫可能被不同的 </a:t>
            </a:r>
            <a:r>
              <a:rPr lang="en-US" altLang="zh-TW" dirty="0"/>
              <a:t>Worker / Consumers </a:t>
            </a:r>
            <a:r>
              <a:rPr lang="zh-TW" altLang="en-US" dirty="0"/>
              <a:t>處理。</a:t>
            </a:r>
            <a:endParaRPr lang="en-US" altLang="zh-TW" dirty="0"/>
          </a:p>
          <a:p>
            <a:pPr lvl="1"/>
            <a:r>
              <a:rPr lang="en-US" altLang="zh-TW" dirty="0"/>
              <a:t>Must: Worker </a:t>
            </a:r>
            <a:r>
              <a:rPr lang="zh-TW" altLang="en-US" dirty="0"/>
              <a:t>終止前必須能正常的消化已受理的 </a:t>
            </a:r>
            <a:r>
              <a:rPr lang="en-US" altLang="zh-TW" dirty="0"/>
              <a:t>Message</a:t>
            </a:r>
          </a:p>
          <a:p>
            <a:pPr lvl="1"/>
            <a:r>
              <a:rPr lang="en-US" altLang="zh-TW" dirty="0"/>
              <a:t>Option: Worker </a:t>
            </a:r>
            <a:r>
              <a:rPr lang="zh-TW" altLang="en-US" dirty="0"/>
              <a:t>必須允許多執行緒平行處理 </a:t>
            </a:r>
            <a:r>
              <a:rPr lang="en-US" altLang="zh-TW" dirty="0"/>
              <a:t>Message,</a:t>
            </a:r>
            <a:r>
              <a:rPr lang="zh-TW" altLang="en-US" dirty="0"/>
              <a:t> 以達到最佳效能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(</a:t>
            </a:r>
            <a:r>
              <a:rPr lang="zh-TW" altLang="en-US" dirty="0"/>
              <a:t>可靠度優先</a:t>
            </a:r>
            <a:r>
              <a:rPr lang="en-US" altLang="zh-TW" dirty="0"/>
              <a:t>):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4031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44422"/>
          </a:xfrm>
        </p:spPr>
        <p:txBody>
          <a:bodyPr/>
          <a:lstStyle/>
          <a:p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Client Wait And Receive Reply Message And Return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Server Accept &amp; Process Message, Return Result Message To Reply Queue, Must Support Multithread Processing</a:t>
            </a:r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 Parts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1099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73973"/>
          </a:xfrm>
        </p:spPr>
        <p:txBody>
          <a:bodyPr/>
          <a:lstStyle/>
          <a:p>
            <a:r>
              <a:rPr lang="en-US" altLang="zh-TW" dirty="0"/>
              <a:t>RPC Client:</a:t>
            </a:r>
          </a:p>
          <a:p>
            <a:pPr lvl="1"/>
            <a:r>
              <a:rPr lang="zh-TW" altLang="en-US" dirty="0"/>
              <a:t>送出的 </a:t>
            </a:r>
            <a:r>
              <a:rPr lang="en-US" altLang="zh-TW" dirty="0"/>
              <a:t>Message</a:t>
            </a:r>
            <a:r>
              <a:rPr lang="zh-TW" altLang="en-US" dirty="0"/>
              <a:t> 必須標註 </a:t>
            </a:r>
            <a:r>
              <a:rPr lang="en-US" altLang="zh-TW" dirty="0" err="1"/>
              <a:t>CorrelationId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必須封裝 </a:t>
            </a:r>
            <a:r>
              <a:rPr lang="en-US" altLang="zh-TW" dirty="0"/>
              <a:t>RPC-Call,</a:t>
            </a:r>
            <a:r>
              <a:rPr lang="zh-TW" altLang="en-US" dirty="0"/>
              <a:t> 等待 </a:t>
            </a:r>
            <a:r>
              <a:rPr lang="en-US" altLang="zh-TW" dirty="0"/>
              <a:t>Server </a:t>
            </a:r>
            <a:r>
              <a:rPr lang="zh-TW" altLang="en-US" dirty="0"/>
              <a:t>回傳後才 </a:t>
            </a:r>
            <a:r>
              <a:rPr lang="en-US" altLang="zh-TW" dirty="0"/>
              <a:t>RETURN (</a:t>
            </a:r>
            <a:r>
              <a:rPr lang="zh-TW" altLang="en-US" dirty="0"/>
              <a:t>透過 </a:t>
            </a:r>
            <a:r>
              <a:rPr lang="en-US" altLang="zh-TW" dirty="0"/>
              <a:t>async / await)</a:t>
            </a:r>
          </a:p>
          <a:p>
            <a:endParaRPr lang="en-US" altLang="zh-TW" dirty="0"/>
          </a:p>
          <a:p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Server:</a:t>
            </a:r>
          </a:p>
          <a:p>
            <a:pPr lvl="1"/>
            <a:r>
              <a:rPr lang="zh-TW" altLang="en-US" dirty="0"/>
              <a:t>處理 </a:t>
            </a:r>
            <a:r>
              <a:rPr lang="en-US" altLang="zh-TW" dirty="0"/>
              <a:t>Message </a:t>
            </a:r>
            <a:r>
              <a:rPr lang="zh-TW" altLang="en-US" dirty="0"/>
              <a:t>必須抽象化 </a:t>
            </a:r>
            <a:r>
              <a:rPr lang="en-US" altLang="zh-TW" dirty="0"/>
              <a:t>(delegate), </a:t>
            </a:r>
            <a:r>
              <a:rPr lang="zh-TW" altLang="en-US" dirty="0"/>
              <a:t>並且標記正確的 </a:t>
            </a:r>
            <a:r>
              <a:rPr lang="en-US" altLang="zh-TW" dirty="0" err="1"/>
              <a:t>CorrelationId</a:t>
            </a:r>
            <a:r>
              <a:rPr lang="en-US" altLang="zh-TW" dirty="0"/>
              <a:t>, </a:t>
            </a:r>
            <a:r>
              <a:rPr lang="zh-TW" altLang="en-US" dirty="0"/>
              <a:t>送到指定的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</a:p>
          <a:p>
            <a:pPr lvl="1"/>
            <a:r>
              <a:rPr lang="zh-TW" altLang="en-US" dirty="0"/>
              <a:t>必須具備平行處理多個 </a:t>
            </a:r>
            <a:r>
              <a:rPr lang="en-US" altLang="zh-TW" dirty="0"/>
              <a:t>Message</a:t>
            </a:r>
            <a:r>
              <a:rPr lang="zh-TW" altLang="en-US" dirty="0"/>
              <a:t> 的能力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66579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E2404F-A7E5-416E-9198-D0198475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7"/>
            <a:ext cx="12192000" cy="65258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F730E9F-030D-4229-9CC7-CEACE582CDEF}"/>
              </a:ext>
            </a:extLst>
          </p:cNvPr>
          <p:cNvSpPr/>
          <p:nvPr/>
        </p:nvSpPr>
        <p:spPr bwMode="auto">
          <a:xfrm>
            <a:off x="2373086" y="1404256"/>
            <a:ext cx="9133114" cy="163285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Main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Client.CallAsync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要執行完成這段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code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才會</a:t>
            </a:r>
            <a:b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回傳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async Task.</a:t>
            </a:r>
            <a:endParaRPr lang="zh-TW" altLang="en-US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DA166AB5-D09B-4292-9386-7E851CD54DA2}"/>
              </a:ext>
            </a:extLst>
          </p:cNvPr>
          <p:cNvSpPr/>
          <p:nvPr/>
        </p:nvSpPr>
        <p:spPr>
          <a:xfrm rot="10800000">
            <a:off x="2460172" y="1698171"/>
            <a:ext cx="348343" cy="1045028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F1D2A6-6A08-4B94-B878-1E8BC201BFA8}"/>
              </a:ext>
            </a:extLst>
          </p:cNvPr>
          <p:cNvSpPr/>
          <p:nvPr/>
        </p:nvSpPr>
        <p:spPr bwMode="auto">
          <a:xfrm>
            <a:off x="2373086" y="3231659"/>
            <a:ext cx="9133114" cy="319091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Task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回傳後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, await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必須等到這段結束才會</a:t>
            </a: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拿到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Result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8F65F2C5-4CDB-4730-86E5-B786F66D1770}"/>
              </a:ext>
            </a:extLst>
          </p:cNvPr>
          <p:cNvSpPr/>
          <p:nvPr/>
        </p:nvSpPr>
        <p:spPr>
          <a:xfrm rot="10800000">
            <a:off x="2460171" y="3525574"/>
            <a:ext cx="348343" cy="2635739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79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C00BD-7CB5-4572-800C-70BD7CE5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435357-E696-496E-81A3-2801FA81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14337"/>
            <a:ext cx="98679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483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CEBEE70-573E-4029-9E3A-26B25C554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DB1AAE-3E72-457A-951B-B7E9C21A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DE3D60-171A-40CA-A62F-6BA6DEEE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38262"/>
            <a:ext cx="114395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789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altLang="zh-TW" dirty="0"/>
              <a:t>Demo #0:</a:t>
            </a:r>
            <a:br>
              <a:rPr lang="en-US" altLang="zh-TW" dirty="0"/>
            </a:br>
            <a:r>
              <a:rPr lang="en-US" altLang="zh-TW" dirty="0"/>
              <a:t>RPC Client / Server Usage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45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FBB19-523A-40C5-B077-6E45CE3A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RPC-Client Usage &amp; Implementation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227DC6-B8B7-4065-B386-1AD1BFCE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047875"/>
            <a:ext cx="107823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87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zh-TW" altLang="en-US" dirty="0"/>
              <a:t>非同步</a:t>
            </a:r>
            <a:r>
              <a:rPr lang="en-US" altLang="zh-TW" dirty="0"/>
              <a:t>?</a:t>
            </a:r>
            <a:r>
              <a:rPr lang="en-US" dirty="0"/>
              <a:t> 	</a:t>
            </a:r>
            <a:r>
              <a:rPr lang="en-US" altLang="zh-TW" dirty="0"/>
              <a:t>Using: M</a:t>
            </a:r>
            <a:r>
              <a:rPr lang="en-US" dirty="0"/>
              <a:t>essage Queue</a:t>
            </a:r>
          </a:p>
          <a:p>
            <a:r>
              <a:rPr lang="zh-TW" altLang="en-US" dirty="0"/>
              <a:t>同步</a:t>
            </a:r>
            <a:r>
              <a:rPr lang="en-US" dirty="0"/>
              <a:t>?		Using: </a:t>
            </a:r>
            <a:r>
              <a:rPr lang="en-US" altLang="zh-TW" dirty="0"/>
              <a:t>Request / Response (</a:t>
            </a:r>
            <a:r>
              <a:rPr lang="en-US" dirty="0"/>
              <a:t>Http)</a:t>
            </a:r>
          </a:p>
          <a:p>
            <a:r>
              <a:rPr lang="zh-TW" altLang="en-US" dirty="0"/>
              <a:t>可靠</a:t>
            </a:r>
            <a:r>
              <a:rPr lang="en-US" dirty="0"/>
              <a:t>?		Using: Message Queue</a:t>
            </a:r>
          </a:p>
          <a:p>
            <a:r>
              <a:rPr lang="zh-TW" altLang="en-US" dirty="0"/>
              <a:t>負載均衡</a:t>
            </a:r>
            <a:r>
              <a:rPr lang="en-US" dirty="0"/>
              <a:t>?	Using: Message Queue</a:t>
            </a:r>
          </a:p>
          <a:p>
            <a:endParaRPr lang="en-US" dirty="0"/>
          </a:p>
          <a:p>
            <a:r>
              <a:rPr lang="zh-TW" altLang="en-US" dirty="0"/>
              <a:t>如果通通都需要呢</a:t>
            </a:r>
            <a:r>
              <a:rPr lang="en-US" dirty="0"/>
              <a:t>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跨越 </a:t>
            </a:r>
            <a:r>
              <a:rPr lang="en-US" altLang="zh-TW" dirty="0"/>
              <a:t>(</a:t>
            </a:r>
            <a:r>
              <a:rPr lang="zh-TW" altLang="en-US" dirty="0"/>
              <a:t>微</a:t>
            </a:r>
            <a:r>
              <a:rPr lang="en-US" altLang="zh-TW" dirty="0"/>
              <a:t>)</a:t>
            </a:r>
            <a:r>
              <a:rPr lang="zh-TW" altLang="en-US" dirty="0"/>
              <a:t>服務 的通訊的需求</a:t>
            </a:r>
            <a:r>
              <a:rPr lang="en-US" altLang="zh-TW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1571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A730EA-4BA6-469B-A9F9-74CDD5A5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0FAFC0-78DD-4258-9890-5D967858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-121785"/>
            <a:ext cx="11487150" cy="66008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D20DC9-B41A-45DE-BE10-1802218AB877}"/>
              </a:ext>
            </a:extLst>
          </p:cNvPr>
          <p:cNvSpPr txBox="1"/>
          <p:nvPr/>
        </p:nvSpPr>
        <p:spPr>
          <a:xfrm>
            <a:off x="2198911" y="6371329"/>
            <a:ext cx="1187293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7, tuples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https://blogs.msdn.microsoft.com/msdntaiwan/2017/04/10/c7-new-features/#Tuples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4027F1F-5EAC-4F26-AC59-6F5A1662DDFE}"/>
              </a:ext>
            </a:extLst>
          </p:cNvPr>
          <p:cNvSpPr/>
          <p:nvPr/>
        </p:nvSpPr>
        <p:spPr bwMode="auto">
          <a:xfrm>
            <a:off x="718456" y="1189176"/>
            <a:ext cx="5514975" cy="1599331"/>
          </a:xfrm>
          <a:prstGeom prst="wedgeRoundRectCallout">
            <a:avLst>
              <a:gd name="adj1" fmla="val -2407"/>
              <a:gd name="adj2" fmla="val -98812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繼承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RpcClientBase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輸入型別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DemoInputMessage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輸出型別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DemoOutputMessage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B0F33BD7-B07C-413C-8C3E-76130FC7F463}"/>
              </a:ext>
            </a:extLst>
          </p:cNvPr>
          <p:cNvSpPr/>
          <p:nvPr/>
        </p:nvSpPr>
        <p:spPr bwMode="auto">
          <a:xfrm>
            <a:off x="7440733" y="436069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 Name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A59B754D-932B-473E-A0DF-D0B9FB94702B}"/>
              </a:ext>
            </a:extLst>
          </p:cNvPr>
          <p:cNvSpPr/>
          <p:nvPr/>
        </p:nvSpPr>
        <p:spPr bwMode="auto">
          <a:xfrm>
            <a:off x="7114161" y="3476974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對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加工</a:t>
            </a:r>
          </a:p>
        </p:txBody>
      </p:sp>
    </p:spTree>
    <p:extLst>
      <p:ext uri="{BB962C8B-B14F-4D97-AF65-F5344CB8AC3E}">
        <p14:creationId xmlns:p14="http://schemas.microsoft.com/office/powerpoint/2010/main" val="1234240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4D840-8ACC-4186-9F2B-FAA6E404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Code:</a:t>
            </a:r>
            <a:r>
              <a:rPr lang="zh-TW" altLang="en-US" dirty="0"/>
              <a:t> </a:t>
            </a:r>
            <a:r>
              <a:rPr lang="en-US" altLang="zh-TW" dirty="0"/>
              <a:t>RPC-Server Usage &amp; Implementation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60BE67-98E0-4674-9303-59C23F8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47891"/>
            <a:ext cx="11190514" cy="59101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D0A4D3-BA0C-4C17-8457-5441360162EA}"/>
              </a:ext>
            </a:extLst>
          </p:cNvPr>
          <p:cNvSpPr/>
          <p:nvPr/>
        </p:nvSpPr>
        <p:spPr bwMode="auto">
          <a:xfrm>
            <a:off x="1502229" y="1894114"/>
            <a:ext cx="9851571" cy="25254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指派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 Process Body }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DFB061-BB79-4847-B485-ED824931DE76}"/>
              </a:ext>
            </a:extLst>
          </p:cNvPr>
          <p:cNvSpPr/>
          <p:nvPr/>
        </p:nvSpPr>
        <p:spPr bwMode="auto">
          <a:xfrm>
            <a:off x="1502229" y="4732652"/>
            <a:ext cx="9851571" cy="7864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啟動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 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啟用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執行緒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26C6BC-8C44-44B6-A77B-A350F3074816}"/>
              </a:ext>
            </a:extLst>
          </p:cNvPr>
          <p:cNvSpPr/>
          <p:nvPr/>
        </p:nvSpPr>
        <p:spPr bwMode="auto">
          <a:xfrm>
            <a:off x="1502229" y="5955978"/>
            <a:ext cx="9851571" cy="10585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結束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必須等待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都處理完畢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772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F2129-12E8-47E0-8517-39A64921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5380AB-C64D-420F-A326-1742CD22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366962"/>
            <a:ext cx="112299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1768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#1:</a:t>
            </a:r>
            <a:br>
              <a:rPr lang="en-US" altLang="zh-TW" dirty="0"/>
            </a:br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09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E845E89-FE28-4FA8-83D6-F02787D77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F125E5-EE4C-4FED-925F-8E3A7177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Prepare Reply Queue @ </a:t>
            </a:r>
            <a:r>
              <a:rPr lang="en-US" altLang="zh-TW" dirty="0" err="1"/>
              <a:t>RpcClient.Init</a:t>
            </a:r>
            <a:r>
              <a:rPr lang="en-US" altLang="zh-TW" dirty="0"/>
              <a:t>( 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C5FE21-DDC2-4A28-A0BF-A0FA50CC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200150"/>
            <a:ext cx="11601450" cy="4457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8B659E-941A-440A-B8BB-10277C8309A9}"/>
              </a:ext>
            </a:extLst>
          </p:cNvPr>
          <p:cNvSpPr/>
          <p:nvPr/>
        </p:nvSpPr>
        <p:spPr bwMode="auto">
          <a:xfrm>
            <a:off x="1508759" y="3763728"/>
            <a:ext cx="10387965" cy="13912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4D8A6ED-15FC-4133-944B-91CCC6C65197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902971" y="4459328"/>
            <a:ext cx="605789" cy="148427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29F5D8-8209-4D32-A72C-345A3A088959}"/>
              </a:ext>
            </a:extLst>
          </p:cNvPr>
          <p:cNvSpPr/>
          <p:nvPr/>
        </p:nvSpPr>
        <p:spPr bwMode="auto">
          <a:xfrm>
            <a:off x="1482722" y="3717191"/>
            <a:ext cx="10440039" cy="14842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Init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時先準備好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ReplyQueue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註冊好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Received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EventHandler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17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4776A5-AB31-4F80-9118-9EACD24C4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62990"/>
            <a:ext cx="11325225" cy="5524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C0E09B-1070-4458-A313-D76305B0C335}"/>
              </a:ext>
            </a:extLst>
          </p:cNvPr>
          <p:cNvSpPr/>
          <p:nvPr/>
        </p:nvSpPr>
        <p:spPr bwMode="auto">
          <a:xfrm>
            <a:off x="1554480" y="1062990"/>
            <a:ext cx="965835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EE583B-37A9-4FED-A706-986A90F38713}"/>
              </a:ext>
            </a:extLst>
          </p:cNvPr>
          <p:cNvSpPr/>
          <p:nvPr/>
        </p:nvSpPr>
        <p:spPr bwMode="auto">
          <a:xfrm>
            <a:off x="2423160" y="332613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E0CD33-4775-4E60-B319-9E35D2183967}"/>
              </a:ext>
            </a:extLst>
          </p:cNvPr>
          <p:cNvSpPr/>
          <p:nvPr/>
        </p:nvSpPr>
        <p:spPr bwMode="auto">
          <a:xfrm>
            <a:off x="2423160" y="562356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1AAA8C57-76F0-413F-9161-C36E5A1190C4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1351598" y="2443162"/>
            <a:ext cx="1765935" cy="377190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40CB9876-33EC-4F7E-95FB-EA29B10DB0FA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202881" y="3591875"/>
            <a:ext cx="4063367" cy="37719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D44F9EB-9289-48E7-9B56-ACFCB6D27BC4}"/>
              </a:ext>
            </a:extLst>
          </p:cNvPr>
          <p:cNvCxnSpPr/>
          <p:nvPr/>
        </p:nvCxnSpPr>
        <p:spPr>
          <a:xfrm>
            <a:off x="1005840" y="1394460"/>
            <a:ext cx="54864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21">
            <a:extLst>
              <a:ext uri="{FF2B5EF4-FFF2-40B4-BE49-F238E27FC236}">
                <a16:creationId xmlns:a16="http://schemas.microsoft.com/office/drawing/2014/main" id="{1F724BAF-7DFA-4B5C-B186-5773B974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With “</a:t>
            </a:r>
            <a:r>
              <a:rPr lang="en-US" altLang="zh-TW" dirty="0" err="1"/>
              <a:t>ReplyTo</a:t>
            </a:r>
            <a:r>
              <a:rPr lang="en-US" altLang="zh-TW" dirty="0"/>
              <a:t>” &amp; “</a:t>
            </a:r>
            <a:r>
              <a:rPr lang="en-US" altLang="zh-TW" dirty="0" err="1"/>
              <a:t>CorrelationID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AB7ACD-D938-4E94-B8F7-D642EFF2E826}"/>
              </a:ext>
            </a:extLst>
          </p:cNvPr>
          <p:cNvSpPr/>
          <p:nvPr/>
        </p:nvSpPr>
        <p:spPr bwMode="auto">
          <a:xfrm>
            <a:off x="1554481" y="1103267"/>
            <a:ext cx="9658350" cy="68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訊息屬性指定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以及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ReplyTo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資訊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532578-D146-4FD2-9D26-539A326938FD}"/>
              </a:ext>
            </a:extLst>
          </p:cNvPr>
          <p:cNvSpPr/>
          <p:nvPr/>
        </p:nvSpPr>
        <p:spPr bwMode="auto">
          <a:xfrm>
            <a:off x="1457869" y="2023925"/>
            <a:ext cx="9851571" cy="46038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</a:t>
            </a:r>
          </a:p>
        </p:txBody>
      </p:sp>
    </p:spTree>
    <p:extLst>
      <p:ext uri="{BB962C8B-B14F-4D97-AF65-F5344CB8AC3E}">
        <p14:creationId xmlns:p14="http://schemas.microsoft.com/office/powerpoint/2010/main" val="1791856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45D752D-D236-42CB-AC7D-ABBFC3C1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3508653"/>
          </a:xfrm>
        </p:spPr>
        <p:txBody>
          <a:bodyPr/>
          <a:lstStyle/>
          <a:p>
            <a:r>
              <a:rPr lang="en-US" altLang="zh-TW" dirty="0"/>
              <a:t>Code #2:</a:t>
            </a:r>
            <a:br>
              <a:rPr lang="en-US" altLang="zh-TW" dirty="0"/>
            </a:br>
            <a:r>
              <a:rPr lang="en-US" altLang="zh-TW" dirty="0"/>
              <a:t>Client Wait And Receive Reply Message And Return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9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FE1CDA0-2A7F-496C-B30D-55658414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2D0FEC-1B8B-4050-9949-ED70EE9F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And Wait Reply Message…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34CF5B-BE40-4376-8BBE-3C06A7EF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7" y="1132117"/>
            <a:ext cx="10974646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0AD173-10D8-45E6-AD5E-8488A8BB622B}"/>
              </a:ext>
            </a:extLst>
          </p:cNvPr>
          <p:cNvSpPr/>
          <p:nvPr/>
        </p:nvSpPr>
        <p:spPr bwMode="auto">
          <a:xfrm>
            <a:off x="1531620" y="1760767"/>
            <a:ext cx="9658350" cy="12915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4A91B1-B24B-420C-A707-A635BAD263E1}"/>
              </a:ext>
            </a:extLst>
          </p:cNvPr>
          <p:cNvSpPr/>
          <p:nvPr/>
        </p:nvSpPr>
        <p:spPr bwMode="auto">
          <a:xfrm>
            <a:off x="1531620" y="4748911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AA6403-60E1-4B10-A7AD-EE4DFE7FC939}"/>
              </a:ext>
            </a:extLst>
          </p:cNvPr>
          <p:cNvSpPr/>
          <p:nvPr/>
        </p:nvSpPr>
        <p:spPr bwMode="auto">
          <a:xfrm>
            <a:off x="1531620" y="5915571"/>
            <a:ext cx="9658350" cy="1525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265DD129-FF9D-4AD3-8BCD-F202439E0A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204652" y="6407171"/>
            <a:ext cx="3114625" cy="325595"/>
          </a:xfrm>
          <a:prstGeom prst="bentConnector3">
            <a:avLst>
              <a:gd name="adj1" fmla="val 10027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6E993FC-50FF-48A1-8907-8EEA24759F6E}"/>
              </a:ext>
            </a:extLst>
          </p:cNvPr>
          <p:cNvSpPr/>
          <p:nvPr/>
        </p:nvSpPr>
        <p:spPr bwMode="auto">
          <a:xfrm>
            <a:off x="1515459" y="1760767"/>
            <a:ext cx="9674512" cy="12915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(with correlation Id &amp; reply to)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4243D5-ECAF-48CD-9B0A-DD17BBEDB1C9}"/>
              </a:ext>
            </a:extLst>
          </p:cNvPr>
          <p:cNvSpPr/>
          <p:nvPr/>
        </p:nvSpPr>
        <p:spPr bwMode="auto">
          <a:xfrm>
            <a:off x="1502229" y="3241206"/>
            <a:ext cx="9687741" cy="21053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產生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預設狀態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false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同時開始等待，直到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Set(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為止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22E200-C833-4BF2-93B8-FDEC92573E12}"/>
              </a:ext>
            </a:extLst>
          </p:cNvPr>
          <p:cNvSpPr/>
          <p:nvPr/>
        </p:nvSpPr>
        <p:spPr bwMode="auto">
          <a:xfrm>
            <a:off x="1502229" y="5850222"/>
            <a:ext cx="9687741" cy="15912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取得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以及其他善後處理</a:t>
            </a:r>
          </a:p>
        </p:txBody>
      </p:sp>
    </p:spTree>
    <p:extLst>
      <p:ext uri="{BB962C8B-B14F-4D97-AF65-F5344CB8AC3E}">
        <p14:creationId xmlns:p14="http://schemas.microsoft.com/office/powerpoint/2010/main" val="2949979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7482D23-CE9B-4228-A0DA-AB0298F9F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5B979A-4B53-4F83-8F03-FF901247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Notify</a:t>
            </a:r>
            <a:r>
              <a:rPr lang="zh-TW" altLang="en-US" dirty="0"/>
              <a:t> </a:t>
            </a:r>
            <a:r>
              <a:rPr lang="en-US" altLang="zh-TW" dirty="0"/>
              <a:t>“Wait Reply” When Reply Msg Received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3DF4CE-AB38-42BF-893A-63F9E6E5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33512"/>
            <a:ext cx="10772775" cy="39909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A8BF5F-2095-4139-BA15-AE0E99EFFE5B}"/>
              </a:ext>
            </a:extLst>
          </p:cNvPr>
          <p:cNvSpPr/>
          <p:nvPr/>
        </p:nvSpPr>
        <p:spPr bwMode="auto">
          <a:xfrm>
            <a:off x="1908810" y="4359744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C87B7FF-D801-4807-938A-5C81A40D9D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2668" y="2694413"/>
            <a:ext cx="3570541" cy="292418"/>
          </a:xfrm>
          <a:prstGeom prst="bentConnector3">
            <a:avLst>
              <a:gd name="adj1" fmla="val 102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D1CB609-ACAE-417F-A262-706E5BDD14CE}"/>
              </a:ext>
            </a:extLst>
          </p:cNvPr>
          <p:cNvSpPr/>
          <p:nvPr/>
        </p:nvSpPr>
        <p:spPr bwMode="auto">
          <a:xfrm>
            <a:off x="1905226" y="2144486"/>
            <a:ext cx="9658350" cy="2747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呼叫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AutoResetEvent.Set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67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2C640-DCA6-4E7A-BA16-F878995F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D27F02-A750-43DC-A463-58F3B2F9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48" y="0"/>
            <a:ext cx="11171903" cy="6858000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7438D80-3F5B-48BF-BCF8-19066E230DC3}"/>
              </a:ext>
            </a:extLst>
          </p:cNvPr>
          <p:cNvSpPr/>
          <p:nvPr/>
        </p:nvSpPr>
        <p:spPr bwMode="auto">
          <a:xfrm>
            <a:off x="2394857" y="76200"/>
            <a:ext cx="5736772" cy="6662057"/>
          </a:xfrm>
          <a:prstGeom prst="roundRect">
            <a:avLst>
              <a:gd name="adj" fmla="val 3574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156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BD3F5A-C6EA-4026-8203-A6C1BD4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ç¸éåç">
            <a:extLst>
              <a:ext uri="{FF2B5EF4-FFF2-40B4-BE49-F238E27FC236}">
                <a16:creationId xmlns:a16="http://schemas.microsoft.com/office/drawing/2014/main" id="{5A22A6B3-603A-499E-8A5C-0A7FF956E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/>
          <a:stretch/>
        </p:blipFill>
        <p:spPr bwMode="auto">
          <a:xfrm>
            <a:off x="2292349" y="537812"/>
            <a:ext cx="8009609" cy="57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63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8F27C16-B7AF-4C46-BD7B-5C560AEF54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9A67B80-E227-4241-ABAF-222AA958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“</a:t>
            </a:r>
            <a:r>
              <a:rPr lang="en-US" altLang="zh-TW" dirty="0" err="1"/>
              <a:t>AutoResetEvent</a:t>
            </a:r>
            <a:r>
              <a:rPr lang="en-US" altLang="zh-TW" dirty="0"/>
              <a:t>” 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857B5C-D39F-4248-8A8F-09081EBFF37E}"/>
              </a:ext>
            </a:extLst>
          </p:cNvPr>
          <p:cNvSpPr/>
          <p:nvPr/>
        </p:nvSpPr>
        <p:spPr>
          <a:xfrm>
            <a:off x="2242456" y="6018350"/>
            <a:ext cx="8874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095560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FEF87EE-9114-4C37-8ECE-E3B322E2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#3:</a:t>
            </a:r>
            <a:br>
              <a:rPr lang="en-US" altLang="zh-TW" dirty="0"/>
            </a:br>
            <a:r>
              <a:rPr lang="en-US" altLang="zh-TW" dirty="0"/>
              <a:t>Server Accept, Process &amp; Return Message</a:t>
            </a:r>
          </a:p>
        </p:txBody>
      </p:sp>
    </p:spTree>
    <p:extLst>
      <p:ext uri="{BB962C8B-B14F-4D97-AF65-F5344CB8AC3E}">
        <p14:creationId xmlns:p14="http://schemas.microsoft.com/office/powerpoint/2010/main" val="227217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28105F0-2E1E-4D06-9643-ABEA138C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2DC9D6-8999-4C2F-AD4E-C0B75211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DBADBD-7711-4FB5-A733-D25862A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695"/>
            <a:ext cx="12192000" cy="54366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3F43DA-D132-455F-9406-8278DFBDD0D5}"/>
              </a:ext>
            </a:extLst>
          </p:cNvPr>
          <p:cNvSpPr/>
          <p:nvPr/>
        </p:nvSpPr>
        <p:spPr bwMode="auto">
          <a:xfrm>
            <a:off x="1170214" y="952448"/>
            <a:ext cx="10553700" cy="5194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Init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RpcServer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事件處理器</a:t>
            </a:r>
          </a:p>
        </p:txBody>
      </p:sp>
    </p:spTree>
    <p:extLst>
      <p:ext uri="{BB962C8B-B14F-4D97-AF65-F5344CB8AC3E}">
        <p14:creationId xmlns:p14="http://schemas.microsoft.com/office/powerpoint/2010/main" val="246606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20ED48-CF68-4487-B97C-B35E0E657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433C4E6-24BE-4884-92E1-1CA8609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F462B0-E171-4242-A887-1BB59893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88"/>
            <a:ext cx="12192000" cy="54988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13514B-D5BC-4A1D-B887-56539C1E5410}"/>
              </a:ext>
            </a:extLst>
          </p:cNvPr>
          <p:cNvSpPr/>
          <p:nvPr/>
        </p:nvSpPr>
        <p:spPr bwMode="auto">
          <a:xfrm>
            <a:off x="827315" y="679588"/>
            <a:ext cx="11095445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定義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MessageWorkerProcess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委派型別，並且讓外部自行指定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內容。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8B4AA4-EF35-4615-960A-C5C14C37CDCE}"/>
              </a:ext>
            </a:extLst>
          </p:cNvPr>
          <p:cNvSpPr/>
          <p:nvPr/>
        </p:nvSpPr>
        <p:spPr bwMode="auto">
          <a:xfrm>
            <a:off x="827315" y="2334296"/>
            <a:ext cx="11095445" cy="38441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收到訊息，反序列化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Process( )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15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93F81A-30A0-4801-84E1-F02C85B8A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8CD7472-A685-417C-BFCD-7220FC0F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993C7C-AEDC-4F89-B0BF-4B0FEC1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34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198CEA-A715-47B5-BF3B-E97DE788255B}"/>
              </a:ext>
            </a:extLst>
          </p:cNvPr>
          <p:cNvSpPr/>
          <p:nvPr/>
        </p:nvSpPr>
        <p:spPr bwMode="auto">
          <a:xfrm>
            <a:off x="1502229" y="0"/>
            <a:ext cx="9851571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Ack,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確認已處理完畢。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839892-EB2F-4D08-85F6-43C97C576D6F}"/>
              </a:ext>
            </a:extLst>
          </p:cNvPr>
          <p:cNvSpPr/>
          <p:nvPr/>
        </p:nvSpPr>
        <p:spPr bwMode="auto">
          <a:xfrm>
            <a:off x="1502229" y="1189176"/>
            <a:ext cx="9851571" cy="41012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附上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將訊息送到</a:t>
            </a:r>
            <a:b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}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40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3508653"/>
          </a:xfrm>
        </p:spPr>
        <p:txBody>
          <a:bodyPr/>
          <a:lstStyle/>
          <a:p>
            <a:r>
              <a:rPr lang="en-US" altLang="zh-TW" dirty="0"/>
              <a:t>Code #4:</a:t>
            </a:r>
            <a:br>
              <a:rPr lang="en-US" altLang="zh-TW" dirty="0"/>
            </a:br>
            <a:r>
              <a:rPr lang="en-US" altLang="zh-TW" dirty="0"/>
              <a:t>Support Multithread Processing &amp; Graceful Shutdown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1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6C08DD9-238F-4C7A-A687-0B0272730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32AA2A0-13C6-4595-9A5E-A9A062F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855BF0-13E7-457A-94BD-06DC855D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91"/>
            <a:ext cx="12192000" cy="61288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9F1E66-2619-4F67-A064-C3733030F9F0}"/>
              </a:ext>
            </a:extLst>
          </p:cNvPr>
          <p:cNvSpPr/>
          <p:nvPr/>
        </p:nvSpPr>
        <p:spPr bwMode="auto">
          <a:xfrm>
            <a:off x="1170214" y="952449"/>
            <a:ext cx="10752546" cy="17907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初始化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3AFCDE-FADE-498C-9B3C-363AB4685E1D}"/>
              </a:ext>
            </a:extLst>
          </p:cNvPr>
          <p:cNvSpPr/>
          <p:nvPr/>
        </p:nvSpPr>
        <p:spPr bwMode="auto">
          <a:xfrm>
            <a:off x="1170214" y="2782906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建立指定個數的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都有專屬的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threads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101B00-06E3-46CD-9403-BFF23FFBC1DB}"/>
              </a:ext>
            </a:extLst>
          </p:cNvPr>
          <p:cNvSpPr/>
          <p:nvPr/>
        </p:nvSpPr>
        <p:spPr bwMode="auto">
          <a:xfrm>
            <a:off x="1170214" y="3482330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關閉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(shutdown)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指令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A12AD0-58B0-4C2C-875E-FFE795BFD767}"/>
              </a:ext>
            </a:extLst>
          </p:cNvPr>
          <p:cNvSpPr/>
          <p:nvPr/>
        </p:nvSpPr>
        <p:spPr bwMode="auto">
          <a:xfrm>
            <a:off x="1170214" y="4195359"/>
            <a:ext cx="10752546" cy="11168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開始關閉連線，避免再接收到新的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819908-B38B-4C1E-B200-676FAAC846AB}"/>
              </a:ext>
            </a:extLst>
          </p:cNvPr>
          <p:cNvSpPr/>
          <p:nvPr/>
        </p:nvSpPr>
        <p:spPr bwMode="auto">
          <a:xfrm>
            <a:off x="1170214" y="5387308"/>
            <a:ext cx="10752546" cy="5182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等待已經接收的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</p:spTree>
    <p:extLst>
      <p:ext uri="{BB962C8B-B14F-4D97-AF65-F5344CB8AC3E}">
        <p14:creationId xmlns:p14="http://schemas.microsoft.com/office/powerpoint/2010/main" val="389495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27C798-3AE3-4A6F-A0F6-9FA3B59B0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B61B580-3E0A-4FE0-AFE3-48CA97D2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B0A94F-08A4-4981-BE74-D57D7347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609600"/>
            <a:ext cx="11553825" cy="563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8E9D4B-CFD4-4872-9C43-283E9EA9B55D}"/>
              </a:ext>
            </a:extLst>
          </p:cNvPr>
          <p:cNvSpPr/>
          <p:nvPr/>
        </p:nvSpPr>
        <p:spPr bwMode="auto">
          <a:xfrm>
            <a:off x="1502229" y="2166257"/>
            <a:ext cx="9851571" cy="587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StartWorkerAsync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shutdown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12D794-A84E-456A-99D8-7857E396B132}"/>
              </a:ext>
            </a:extLst>
          </p:cNvPr>
          <p:cNvSpPr/>
          <p:nvPr/>
        </p:nvSpPr>
        <p:spPr bwMode="auto">
          <a:xfrm>
            <a:off x="1502229" y="2852057"/>
            <a:ext cx="9851571" cy="587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AFAB9C-F27F-4E79-BF0B-FFC8DAF9B8DE}"/>
              </a:ext>
            </a:extLst>
          </p:cNvPr>
          <p:cNvSpPr/>
          <p:nvPr/>
        </p:nvSpPr>
        <p:spPr bwMode="auto">
          <a:xfrm>
            <a:off x="1502229" y="4156973"/>
            <a:ext cx="9851571" cy="17539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每個訊息處理完畢，都會喚醒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_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subscriber_received_wait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。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每次被喚醒都確認看看處理中的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counter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是否為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0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51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1015663"/>
          </a:xfrm>
        </p:spPr>
        <p:txBody>
          <a:bodyPr/>
          <a:lstStyle/>
          <a:p>
            <a:r>
              <a:rPr lang="en-US" altLang="zh-TW" dirty="0"/>
              <a:t>Demo #5: Live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81C662-CFC6-4DD7-875A-BE5F4F0F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7098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484736C-2FD7-4AB9-A881-5D0DEDAC0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D805852-639B-4AD0-8283-4875ACAAE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9486" y="459832"/>
            <a:ext cx="4063275" cy="4149341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Message Queue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Thread Control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Worker Design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Rabbit MQ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C# Async / Await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System.Threading.*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8CBA2C-E7D0-4080-8458-901B1D95E4E5}"/>
              </a:ext>
            </a:extLst>
          </p:cNvPr>
          <p:cNvSpPr/>
          <p:nvPr/>
        </p:nvSpPr>
        <p:spPr>
          <a:xfrm>
            <a:off x="4953000" y="5892578"/>
            <a:ext cx="6868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https://twitter.com/hughcards/status/423952995240648704</a:t>
            </a:r>
          </a:p>
        </p:txBody>
      </p:sp>
      <p:pic>
        <p:nvPicPr>
          <p:cNvPr id="6148" name="Picture 4" descr="https://pbs.twimg.com/media/BeIvALsIgAEw0Gf.jpg">
            <a:extLst>
              <a:ext uri="{FF2B5EF4-FFF2-40B4-BE49-F238E27FC236}">
                <a16:creationId xmlns:a16="http://schemas.microsoft.com/office/drawing/2014/main" id="{F73194E2-F846-4813-A2D1-FE091FE7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78"/>
            <a:ext cx="7925480" cy="59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682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17134"/>
          </a:xfrm>
        </p:spPr>
        <p:txBody>
          <a:bodyPr/>
          <a:lstStyle/>
          <a:p>
            <a:pPr lvl="1"/>
            <a:r>
              <a:rPr lang="en-US" altLang="zh-TW" b="1" dirty="0"/>
              <a:t>Don’t open and close connections or channels repeatedly</a:t>
            </a:r>
          </a:p>
          <a:p>
            <a:pPr lvl="1"/>
            <a:r>
              <a:rPr lang="en-US" altLang="zh-TW" b="1" dirty="0"/>
              <a:t>Don’t use too many connections or channels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Don’t share channels between threads</a:t>
            </a:r>
          </a:p>
          <a:p>
            <a:pPr lvl="1"/>
            <a:r>
              <a:rPr lang="en-US" altLang="zh-TW" b="1" dirty="0"/>
              <a:t>Don't have too large queues</a:t>
            </a:r>
          </a:p>
          <a:p>
            <a:pPr lvl="1"/>
            <a:r>
              <a:rPr lang="en-US" altLang="zh-TW" b="1" dirty="0"/>
              <a:t>Don't use old RabbitMQ/Erlang versions or RabbitMQ clients/libraries</a:t>
            </a:r>
          </a:p>
          <a:p>
            <a:pPr lvl="1"/>
            <a:r>
              <a:rPr lang="en-US" altLang="zh-TW" b="1" dirty="0">
                <a:solidFill>
                  <a:srgbClr val="FF0000"/>
                </a:solidFill>
              </a:rPr>
              <a:t>Don't have an unlimited prefetch value</a:t>
            </a:r>
          </a:p>
          <a:p>
            <a:pPr lvl="1"/>
            <a:r>
              <a:rPr lang="en-US" altLang="zh-TW" b="1" dirty="0"/>
              <a:t>Don't ignore lazy queues</a:t>
            </a:r>
          </a:p>
          <a:p>
            <a:pPr lvl="1"/>
            <a:r>
              <a:rPr lang="en-US" altLang="zh-TW" b="1" dirty="0"/>
              <a:t>Limit queue size with TTL or max-length - if possible</a:t>
            </a:r>
          </a:p>
          <a:p>
            <a:pPr lvl="1"/>
            <a:r>
              <a:rPr lang="en-US" altLang="zh-TW" b="1" dirty="0"/>
              <a:t>Use multiple queues and consumers</a:t>
            </a:r>
          </a:p>
          <a:p>
            <a:pPr lvl="1"/>
            <a:r>
              <a:rPr lang="en-US" altLang="zh-TW" b="1" dirty="0"/>
              <a:t>Persistent messages and durable queues for a message to survive a server restart</a:t>
            </a:r>
          </a:p>
          <a:p>
            <a:pPr lvl="1"/>
            <a:r>
              <a:rPr lang="en-US" altLang="zh-TW" b="1" dirty="0"/>
              <a:t>Split your queues over different cores</a:t>
            </a:r>
          </a:p>
          <a:p>
            <a:pPr lvl="1"/>
            <a:endParaRPr lang="en-US" altLang="zh-TW" b="1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13 common RabbitMQ mistakes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DF1BEB-55DD-484C-8074-B69BF150E326}"/>
              </a:ext>
            </a:extLst>
          </p:cNvPr>
          <p:cNvSpPr/>
          <p:nvPr/>
        </p:nvSpPr>
        <p:spPr>
          <a:xfrm>
            <a:off x="2710542" y="591669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www.cloudamqp.com/blog/2018-01-19-part4-rabbitmq-13-common-errors.html?utm_medium=email&amp;utm_campaign=13%20common%20RabbitMQ%20mistakes&amp;utm_content=13%20common%20RabbitMQ%20mistakes+CID_624bf38f44697616ac46d64498180791&amp;utm_source=Email%20marketing%20software&amp;utm_term=13%20common%20RabbitMQ%20Mistakes</a:t>
            </a:r>
          </a:p>
        </p:txBody>
      </p:sp>
    </p:spTree>
    <p:extLst>
      <p:ext uri="{BB962C8B-B14F-4D97-AF65-F5344CB8AC3E}">
        <p14:creationId xmlns:p14="http://schemas.microsoft.com/office/powerpoint/2010/main" val="375818162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779EED8-3752-4273-BC7D-2188FF3423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07024"/>
          </a:xfrm>
        </p:spPr>
        <p:txBody>
          <a:bodyPr/>
          <a:lstStyle/>
          <a:p>
            <a:pPr lvl="1"/>
            <a:r>
              <a:rPr lang="en-US" altLang="zh-TW" b="1" dirty="0"/>
              <a:t>Consume (push), don’t poll (pull) for messages</a:t>
            </a:r>
          </a:p>
          <a:p>
            <a:pPr lvl="1"/>
            <a:r>
              <a:rPr lang="en-US" altLang="zh-TW" b="1" dirty="0"/>
              <a:t>Missing HA policy while creating a new </a:t>
            </a:r>
            <a:r>
              <a:rPr lang="en-US" altLang="zh-TW" b="1" dirty="0" err="1"/>
              <a:t>vhost</a:t>
            </a:r>
            <a:r>
              <a:rPr lang="en-US" altLang="zh-TW" b="1" dirty="0"/>
              <a:t> on a cluster</a:t>
            </a:r>
          </a:p>
          <a:p>
            <a:pPr lvl="1"/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564E792-0C69-4758-9AAF-26E79D687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27135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1E3F27-28E9-4353-924D-034E87E9B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DA55-E445-4C6D-9FC7-DBDBF92E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RabbitMQ Tutorials: C# RPC</a:t>
            </a:r>
            <a:endParaRPr lang="zh-TW" altLang="en-US" dirty="0"/>
          </a:p>
        </p:txBody>
      </p:sp>
      <p:pic>
        <p:nvPicPr>
          <p:cNvPr id="5122" name="Picture 2" descr="https://www.rabbitmq.com/img/tutorials/python-six.png">
            <a:extLst>
              <a:ext uri="{FF2B5EF4-FFF2-40B4-BE49-F238E27FC236}">
                <a16:creationId xmlns:a16="http://schemas.microsoft.com/office/drawing/2014/main" id="{79B8EE2C-DB46-469C-9122-456F8643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1" y="2037493"/>
            <a:ext cx="11422018" cy="39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4252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B2A9A05-F5BB-43CE-AE8E-3E6875062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16684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https://dzone.com/articles/rabbitmq-request-response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Exclusive Reply Queue Per Request.</a:t>
            </a:r>
          </a:p>
          <a:p>
            <a:r>
              <a:rPr lang="en-US" altLang="zh-TW" b="1" dirty="0"/>
              <a:t>Exclusive Reply Queue Per Client</a:t>
            </a:r>
          </a:p>
          <a:p>
            <a:r>
              <a:rPr lang="en-US" altLang="zh-TW" b="1" dirty="0"/>
              <a:t>Durable Reply Queue</a:t>
            </a:r>
          </a:p>
          <a:p>
            <a:r>
              <a:rPr lang="en-US" altLang="zh-TW" b="1" strike="sngStrike" dirty="0" err="1"/>
              <a:t>EasyNetQ</a:t>
            </a:r>
            <a:endParaRPr lang="en-US" altLang="zh-TW" b="1" strike="sngStrike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E2F1E3E-7C72-43F5-9A54-967BBFEF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RabbitMQ Request-Response Pattern</a:t>
            </a:r>
            <a:br>
              <a:rPr lang="en-US" altLang="zh-TW" b="1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47808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22DBD11-5DD1-47EE-9A7B-233325884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https://www.rabbitmq.com/direct-reply-to.html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DB0DE00-D971-4620-BBED-2F38EC6A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 MQ: Direct reply-to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B67C7D-0C7D-4B66-84D4-8531E80A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8" y="2289401"/>
            <a:ext cx="11459277" cy="17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24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  <a:endParaRPr lang="en-US" dirty="0"/>
          </a:p>
        </p:txBody>
      </p:sp>
      <p:pic>
        <p:nvPicPr>
          <p:cNvPr id="4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93F3449E-168E-48AA-8DE8-C315681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96" y="1189176"/>
            <a:ext cx="2984513" cy="7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A7E34596-2E93-4A18-80D1-F358493F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330" y="2356135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33031BAB-B1CF-49C3-9D5C-B5BC0F2E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42" y="4535264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2A22AE14-999F-4DD4-B8C5-59A39936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34" y="990632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DFD6D096-A684-49E2-8DF0-C7D31219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4" y="2640432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「MICROSOFT MVP」的圖片搜尋結果">
            <a:extLst>
              <a:ext uri="{FF2B5EF4-FFF2-40B4-BE49-F238E27FC236}">
                <a16:creationId xmlns:a16="http://schemas.microsoft.com/office/drawing/2014/main" id="{E8C21A6E-04E3-4DC9-B548-F7E673A9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4" y="1187142"/>
            <a:ext cx="2106100" cy="8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1C5B58F2-E52B-4854-B23D-84961126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" y="408194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F5101E9A-8B29-4D27-BC2E-74D5DB65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74" y="4081947"/>
            <a:ext cx="1576499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AB472ADC-75E7-4B32-A1BD-8953CC78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29" y="2514400"/>
            <a:ext cx="2466060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9C44908B-B1D3-4E39-B094-4B9A53FE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92" y="854248"/>
            <a:ext cx="2106308" cy="15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AEDBB10A-800B-43CC-A1A6-68159E71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0" y="3792308"/>
            <a:ext cx="2267800" cy="22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1273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70" y="1749132"/>
            <a:ext cx="2770812" cy="27708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63" y="1760727"/>
            <a:ext cx="2784059" cy="27840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8586642" y="4571295"/>
            <a:ext cx="969496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5373908" y="4571295"/>
            <a:ext cx="144392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79" y="1754929"/>
            <a:ext cx="2770812" cy="27708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2744653" y="4571295"/>
            <a:ext cx="738664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09EFD-BE9A-41E1-8293-09DBEB40DF50}"/>
              </a:ext>
            </a:extLst>
          </p:cNvPr>
          <p:cNvSpPr/>
          <p:nvPr/>
        </p:nvSpPr>
        <p:spPr>
          <a:xfrm>
            <a:off x="8285408" y="5010084"/>
            <a:ext cx="16197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3BB7CD-3033-4345-BC2B-8BE66606EAA9}"/>
              </a:ext>
            </a:extLst>
          </p:cNvPr>
          <p:cNvSpPr/>
          <p:nvPr/>
        </p:nvSpPr>
        <p:spPr>
          <a:xfrm>
            <a:off x="1618094" y="5018083"/>
            <a:ext cx="29810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651B26-937A-4962-BDA3-97D23E090ABA}"/>
              </a:ext>
            </a:extLst>
          </p:cNvPr>
          <p:cNvSpPr/>
          <p:nvPr/>
        </p:nvSpPr>
        <p:spPr>
          <a:xfrm>
            <a:off x="5582532" y="5018397"/>
            <a:ext cx="10606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06" y="1878172"/>
            <a:ext cx="2238385" cy="5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56" y="2753392"/>
            <a:ext cx="1396505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14" y="4387739"/>
            <a:ext cx="3241964" cy="88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8FEB6068-7E74-4926-8CA4-82B2018F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384" y="1729263"/>
            <a:ext cx="2504177" cy="7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23" y="2966614"/>
            <a:ext cx="3353342" cy="9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MICROSOFT MVP」的圖片搜尋結果">
            <a:extLst>
              <a:ext uri="{FF2B5EF4-FFF2-40B4-BE49-F238E27FC236}">
                <a16:creationId xmlns:a16="http://schemas.microsoft.com/office/drawing/2014/main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64" y="1876646"/>
            <a:ext cx="1579575" cy="63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281BA4E0-D2BF-497E-8B49-D07B37CF2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94" y="4047752"/>
            <a:ext cx="1396505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A1249879-0291-4602-BFE6-C27E79E9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13" y="4047751"/>
            <a:ext cx="1182374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8FA6AAC0-57B1-4741-A9B8-503F4608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05" y="2872090"/>
            <a:ext cx="1849545" cy="9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D3BA7C2C-3BF6-477D-A9E8-A08AEFB9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27" y="1626975"/>
            <a:ext cx="1579731" cy="118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C827FAEB-6C6A-4880-862F-3FB44047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52" y="3830520"/>
            <a:ext cx="1700850" cy="17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0867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28" y="3056303"/>
            <a:ext cx="2305344" cy="7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Based RPC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Andrew Wu, Chief Architect @ 91APP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12416"/>
          </a:xfrm>
        </p:spPr>
        <p:txBody>
          <a:bodyPr/>
          <a:lstStyle/>
          <a:p>
            <a:r>
              <a:rPr lang="en-US" altLang="zh-TW" dirty="0"/>
              <a:t>Chief Architect</a:t>
            </a:r>
            <a:r>
              <a:rPr lang="zh-TW" altLang="en-US" dirty="0"/>
              <a:t>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91APP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一宇數位科技 技術長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r>
              <a:rPr lang="en-US" altLang="zh-TW" dirty="0" err="1"/>
              <a:t>TechED</a:t>
            </a:r>
            <a:endParaRPr lang="en-US" altLang="zh-TW" dirty="0"/>
          </a:p>
          <a:p>
            <a:pPr lvl="1"/>
            <a:r>
              <a:rPr lang="en-US" altLang="zh-TW" dirty="0" err="1"/>
              <a:t>.Net</a:t>
            </a:r>
            <a:r>
              <a:rPr lang="en-US" altLang="zh-TW" dirty="0"/>
              <a:t> Conf 2017, 2018, </a:t>
            </a:r>
            <a:r>
              <a:rPr lang="en-US" altLang="zh-TW" dirty="0" err="1"/>
              <a:t>DevOpsDays</a:t>
            </a:r>
            <a:r>
              <a:rPr lang="en-US" altLang="zh-TW" dirty="0"/>
              <a:t> Taipei 2018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336145" lvl="1" indent="0">
              <a:buNone/>
            </a:pPr>
            <a:br>
              <a:rPr lang="en-US" altLang="zh-TW" dirty="0"/>
            </a:br>
            <a:endParaRPr lang="en-US" altLang="zh-TW" sz="299" dirty="0"/>
          </a:p>
          <a:p>
            <a:pPr marL="50799" indent="0">
              <a:buNone/>
            </a:pPr>
            <a:r>
              <a:rPr lang="zh-TW" altLang="en-US" sz="1867" dirty="0"/>
              <a:t>談論各種軟體開發與設計的大小事，有 </a:t>
            </a:r>
            <a:r>
              <a:rPr lang="en-US" altLang="zh-TW" sz="1867" dirty="0"/>
              <a:t>20 </a:t>
            </a:r>
            <a:r>
              <a:rPr lang="zh-TW" altLang="en-US" sz="1867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867" dirty="0"/>
              <a:t>: .NET / C# / OOP / Container / </a:t>
            </a:r>
            <a:r>
              <a:rPr lang="en-US" altLang="zh-TW" sz="1867" dirty="0" err="1"/>
              <a:t>Microservices</a:t>
            </a:r>
            <a:r>
              <a:rPr lang="en-US" altLang="zh-TW" sz="1867" dirty="0"/>
              <a:t> / Distributed System </a:t>
            </a:r>
            <a:r>
              <a:rPr lang="zh-TW" altLang="en-US" sz="1867" dirty="0"/>
              <a:t>為主軸，同時在部落格上也持續分享相關主題的一系列文章。期許能將這些領域的實作經驗分享到社群。</a:t>
            </a:r>
          </a:p>
          <a:p>
            <a:pPr marL="50799" indent="0">
              <a:buNone/>
            </a:pP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11" y="959249"/>
            <a:ext cx="3536634" cy="35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55">
            <a:extLst>
              <a:ext uri="{FF2B5EF4-FFF2-40B4-BE49-F238E27FC236}">
                <a16:creationId xmlns:a16="http://schemas.microsoft.com/office/drawing/2014/main" id="{CF42508E-0431-4E9F-80F9-006EC80A99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428" y="1254903"/>
            <a:ext cx="1677152" cy="57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1725930" y="1189177"/>
            <a:ext cx="8740142" cy="2718821"/>
          </a:xfrm>
        </p:spPr>
        <p:txBody>
          <a:bodyPr/>
          <a:lstStyle/>
          <a:p>
            <a:r>
              <a:rPr lang="en-US" dirty="0"/>
              <a:t>Message Queue Basic</a:t>
            </a:r>
          </a:p>
          <a:p>
            <a:r>
              <a:rPr lang="en-US" dirty="0"/>
              <a:t>Design (Architecture)</a:t>
            </a:r>
          </a:p>
          <a:p>
            <a:r>
              <a:rPr lang="en-US" dirty="0"/>
              <a:t>Implementation &amp; Demo</a:t>
            </a:r>
          </a:p>
          <a:p>
            <a:r>
              <a:rPr lang="en-US" dirty="0"/>
              <a:t>Reference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16029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950035" y="2084173"/>
            <a:ext cx="8516036" cy="1162178"/>
          </a:xfrm>
        </p:spPr>
        <p:txBody>
          <a:bodyPr/>
          <a:lstStyle/>
          <a:p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Queue 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196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6328</TotalTime>
  <Words>1932</Words>
  <Application>Microsoft Office PowerPoint</Application>
  <PresentationFormat>寬螢幕</PresentationFormat>
  <Paragraphs>276</Paragraphs>
  <Slides>58</Slides>
  <Notes>12</Notes>
  <HiddenSlides>3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7" baseType="lpstr">
      <vt:lpstr>微軟正黑體</vt:lpstr>
      <vt:lpstr>新細明體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簡報</vt:lpstr>
      <vt:lpstr>Cross (Micro)Services Communication…</vt:lpstr>
      <vt:lpstr>跨越 (微)服務 的通訊的需求:</vt:lpstr>
      <vt:lpstr>PowerPoint 簡報</vt:lpstr>
      <vt:lpstr>PowerPoint 簡報</vt:lpstr>
      <vt:lpstr>Message Queue Based RPC</vt:lpstr>
      <vt:lpstr>Andrew Wu 是誰?</vt:lpstr>
      <vt:lpstr>AGENDA</vt:lpstr>
      <vt:lpstr>Message Queue Basic</vt:lpstr>
      <vt:lpstr>PowerPoint 簡報</vt:lpstr>
      <vt:lpstr>PowerPoint 簡報</vt:lpstr>
      <vt:lpstr>PowerPoint 簡報</vt:lpstr>
      <vt:lpstr>PowerPoint 簡報</vt:lpstr>
      <vt:lpstr>設計架構</vt:lpstr>
      <vt:lpstr>PowerPoint 簡報</vt:lpstr>
      <vt:lpstr>PowerPoint 簡報</vt:lpstr>
      <vt:lpstr>PowerPoint 簡報</vt:lpstr>
      <vt:lpstr>PowerPoint 簡報</vt:lpstr>
      <vt:lpstr>PowerPoint 簡報</vt:lpstr>
      <vt:lpstr>實作範例 (.NET Standard 2.0)</vt:lpstr>
      <vt:lpstr>Requirement:</vt:lpstr>
      <vt:lpstr>Requirement (可靠度優先):</vt:lpstr>
      <vt:lpstr>3 Parts Design</vt:lpstr>
      <vt:lpstr>Design</vt:lpstr>
      <vt:lpstr>PowerPoint 簡報</vt:lpstr>
      <vt:lpstr>PowerPoint 簡報</vt:lpstr>
      <vt:lpstr>PowerPoint 簡報</vt:lpstr>
      <vt:lpstr>Demo #0: RPC Client / Server Usage</vt:lpstr>
      <vt:lpstr>RPC-Client Usage &amp; Implementation</vt:lpstr>
      <vt:lpstr>PowerPoint 簡報</vt:lpstr>
      <vt:lpstr>Code: RPC-Server Usage &amp; Implementation</vt:lpstr>
      <vt:lpstr>PowerPoint 簡報</vt:lpstr>
      <vt:lpstr>Code #1: Client Send Request Message With CID &amp; Reply Queue。</vt:lpstr>
      <vt:lpstr>Prepare Reply Queue @ RpcClient.Init( )</vt:lpstr>
      <vt:lpstr>Send Message With “ReplyTo” &amp; “CorrelationID”</vt:lpstr>
      <vt:lpstr>Code #2: Client Wait And Receive Reply Message And Return </vt:lpstr>
      <vt:lpstr>Send Message And Wait Reply Message…</vt:lpstr>
      <vt:lpstr>Notify “Wait Reply” When Reply Msg Received</vt:lpstr>
      <vt:lpstr>PowerPoint 簡報</vt:lpstr>
      <vt:lpstr>What Is “AutoResetEvent” ?</vt:lpstr>
      <vt:lpstr>Code #3: Server Accept, Process &amp; Return Message</vt:lpstr>
      <vt:lpstr>PowerPoint 簡報</vt:lpstr>
      <vt:lpstr>PowerPoint 簡報</vt:lpstr>
      <vt:lpstr>PowerPoint 簡報</vt:lpstr>
      <vt:lpstr>Code #4: Support Multithread Processing &amp; Graceful Shutdown </vt:lpstr>
      <vt:lpstr>PowerPoint 簡報</vt:lpstr>
      <vt:lpstr>PowerPoint 簡報</vt:lpstr>
      <vt:lpstr>Demo #5: Live Demo</vt:lpstr>
      <vt:lpstr>Appendix &amp; References</vt:lpstr>
      <vt:lpstr>13 common RabbitMQ mistakes</vt:lpstr>
      <vt:lpstr>PowerPoint 簡報</vt:lpstr>
      <vt:lpstr>RabbitMQ Tutorials: C# RPC</vt:lpstr>
      <vt:lpstr>RabbitMQ Request-Response Pattern </vt:lpstr>
      <vt:lpstr>Rabbit MQ: Direct reply-to </vt:lpstr>
      <vt:lpstr>特別感謝</vt:lpstr>
      <vt:lpstr>Study4.TW</vt:lpstr>
      <vt:lpstr>特別感謝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59</cp:revision>
  <dcterms:created xsi:type="dcterms:W3CDTF">2018-01-09T22:22:16Z</dcterms:created>
  <dcterms:modified xsi:type="dcterms:W3CDTF">2018-09-24T18:30:59Z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